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2" r:id="rId10"/>
    <p:sldId id="264" r:id="rId11"/>
  </p:sldIdLst>
  <p:sldSz cx="9144000" cy="6858000" type="screen4x3"/>
  <p:notesSz cx="6858000" cy="9144000"/>
  <p:embeddedFontLst>
    <p:embeddedFont>
      <p:font typeface="Futura Hv BT" panose="020B0702020204020204" pitchFamily="34" charset="0"/>
      <p:regular r:id="rId12"/>
      <p: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BAE5-6F88-4974-B150-6919A477171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41C9-E352-41B6-B636-6B9FA9983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29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BAE5-6F88-4974-B150-6919A477171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41C9-E352-41B6-B636-6B9FA9983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7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BAE5-6F88-4974-B150-6919A477171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41C9-E352-41B6-B636-6B9FA9983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3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BAE5-6F88-4974-B150-6919A477171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41C9-E352-41B6-B636-6B9FA9983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3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BAE5-6F88-4974-B150-6919A477171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41C9-E352-41B6-B636-6B9FA9983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29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BAE5-6F88-4974-B150-6919A477171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41C9-E352-41B6-B636-6B9FA9983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45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BAE5-6F88-4974-B150-6919A477171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41C9-E352-41B6-B636-6B9FA9983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77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BAE5-6F88-4974-B150-6919A477171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41C9-E352-41B6-B636-6B9FA9983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6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BAE5-6F88-4974-B150-6919A477171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41C9-E352-41B6-B636-6B9FA9983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55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BAE5-6F88-4974-B150-6919A477171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41C9-E352-41B6-B636-6B9FA9983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6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BAE5-6F88-4974-B150-6919A477171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41C9-E352-41B6-B636-6B9FA9983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53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3BAE5-6F88-4974-B150-6919A477171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D41C9-E352-41B6-B636-6B9FA9983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2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caringfriendsaroundtheworld4/" TargetMode="External"/><Relationship Id="rId5" Type="http://schemas.openxmlformats.org/officeDocument/2006/relationships/hyperlink" Target="https://web.facebook.com/Caring-Friends-Around-the-World-109116247138964/" TargetMode="Externa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mEVHIFAvT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2.jpg"/><Relationship Id="rId2" Type="http://schemas.openxmlformats.org/officeDocument/2006/relationships/image" Target="../media/image17.pn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66238" y="412161"/>
            <a:ext cx="2784764" cy="851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spc="-150" dirty="0" smtClean="0">
                <a:latin typeface="+mn-lt"/>
              </a:rPr>
              <a:t>PROJETO</a:t>
            </a:r>
            <a:endParaRPr lang="pt-BR" sz="4800" spc="-150" dirty="0"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74" y="1276596"/>
            <a:ext cx="6140653" cy="20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8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540" y="200867"/>
            <a:ext cx="4262005" cy="998370"/>
          </a:xfrm>
        </p:spPr>
        <p:txBody>
          <a:bodyPr>
            <a:normAutofit/>
          </a:bodyPr>
          <a:lstStyle/>
          <a:p>
            <a:r>
              <a:rPr lang="pt-BR" spc="-150" dirty="0" smtClean="0">
                <a:latin typeface="+mn-lt"/>
              </a:rPr>
              <a:t>CONTE SUA</a:t>
            </a:r>
            <a:endParaRPr lang="pt-BR" spc="-15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38592" y="784405"/>
            <a:ext cx="4262005" cy="1096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spc="-150" dirty="0" smtClean="0">
                <a:solidFill>
                  <a:srgbClr val="0070C0"/>
                </a:solidFill>
              </a:rPr>
              <a:t>HISTÓRIA</a:t>
            </a:r>
            <a:endParaRPr lang="pt-BR" spc="-150" dirty="0">
              <a:solidFill>
                <a:srgbClr val="0070C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984659" y="1620833"/>
            <a:ext cx="4262005" cy="688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pc="-150" dirty="0" smtClean="0"/>
              <a:t>PRA GENTE</a:t>
            </a:r>
            <a:endParaRPr lang="pt-BR" spc="-150" dirty="0"/>
          </a:p>
        </p:txBody>
      </p:sp>
      <p:sp>
        <p:nvSpPr>
          <p:cNvPr id="4" name="Retângulo 3"/>
          <p:cNvSpPr/>
          <p:nvPr/>
        </p:nvSpPr>
        <p:spPr>
          <a:xfrm>
            <a:off x="665013" y="1699647"/>
            <a:ext cx="1361209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1" y="6105807"/>
            <a:ext cx="1766454" cy="59847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67191" y="2532718"/>
            <a:ext cx="2744138" cy="1432219"/>
            <a:chOff x="493049" y="3018758"/>
            <a:chExt cx="2744138" cy="1432219"/>
          </a:xfrm>
        </p:grpSpPr>
        <p:sp>
          <p:nvSpPr>
            <p:cNvPr id="5" name="CaixaDeTexto 4"/>
            <p:cNvSpPr txBox="1"/>
            <p:nvPr/>
          </p:nvSpPr>
          <p:spPr>
            <a:xfrm>
              <a:off x="1978901" y="3215988"/>
              <a:ext cx="12582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+mj-lt"/>
                </a:rPr>
                <a:t>CARING</a:t>
              </a:r>
            </a:p>
            <a:p>
              <a:r>
                <a:rPr lang="pt-BR" dirty="0" smtClean="0">
                  <a:latin typeface="+mj-lt"/>
                </a:rPr>
                <a:t>FRIENDS</a:t>
              </a:r>
            </a:p>
            <a:p>
              <a:r>
                <a:rPr lang="pt-BR" dirty="0" smtClean="0">
                  <a:latin typeface="+mj-lt"/>
                </a:rPr>
                <a:t>AROUND</a:t>
              </a:r>
            </a:p>
            <a:p>
              <a:r>
                <a:rPr lang="pt-BR" dirty="0" smtClean="0"/>
                <a:t>.ORG</a:t>
              </a:r>
              <a:endParaRPr lang="pt-BR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493049" y="3748554"/>
              <a:ext cx="125828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pt-BR" dirty="0" smtClean="0"/>
                <a:t>Acesse o nosso site</a:t>
              </a:r>
              <a:endParaRPr lang="pt-BR" dirty="0"/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5" y="3018758"/>
              <a:ext cx="797395" cy="797395"/>
            </a:xfrm>
            <a:prstGeom prst="rect">
              <a:avLst/>
            </a:prstGeom>
          </p:spPr>
        </p:pic>
        <p:cxnSp>
          <p:nvCxnSpPr>
            <p:cNvPr id="11" name="Conector reto 10"/>
            <p:cNvCxnSpPr/>
            <p:nvPr/>
          </p:nvCxnSpPr>
          <p:spPr>
            <a:xfrm>
              <a:off x="1837038" y="3123776"/>
              <a:ext cx="0" cy="132720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/>
          <p:cNvGrpSpPr/>
          <p:nvPr/>
        </p:nvGrpSpPr>
        <p:grpSpPr>
          <a:xfrm>
            <a:off x="3570910" y="2562413"/>
            <a:ext cx="5062346" cy="1389899"/>
            <a:chOff x="3496768" y="3048453"/>
            <a:chExt cx="5062346" cy="1389899"/>
          </a:xfrm>
        </p:grpSpPr>
        <p:sp>
          <p:nvSpPr>
            <p:cNvPr id="12" name="CaixaDeTexto 11"/>
            <p:cNvSpPr txBox="1"/>
            <p:nvPr/>
          </p:nvSpPr>
          <p:spPr>
            <a:xfrm>
              <a:off x="4914235" y="3073504"/>
              <a:ext cx="29302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/>
                <a:t>+44 </a:t>
              </a:r>
              <a:r>
                <a:rPr lang="pt-BR" sz="2400" dirty="0" smtClean="0">
                  <a:latin typeface="+mj-lt"/>
                </a:rPr>
                <a:t>794 1643 468</a:t>
              </a:r>
            </a:p>
            <a:p>
              <a:r>
                <a:rPr lang="pt-BR" sz="1200" dirty="0" smtClean="0"/>
                <a:t>                                   </a:t>
              </a:r>
              <a:r>
                <a:rPr lang="pt-BR" sz="1200" dirty="0" err="1" smtClean="0"/>
                <a:t>Cel</a:t>
              </a:r>
              <a:r>
                <a:rPr lang="pt-BR" sz="1200" dirty="0" smtClean="0"/>
                <a:t> / </a:t>
              </a:r>
              <a:r>
                <a:rPr lang="pt-BR" sz="1200" dirty="0" err="1" smtClean="0"/>
                <a:t>Whatsapp</a:t>
              </a:r>
              <a:endParaRPr lang="pt-BR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3496768" y="3732416"/>
              <a:ext cx="125828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pt-BR" dirty="0" smtClean="0"/>
                <a:t>Fale</a:t>
              </a:r>
              <a:br>
                <a:rPr lang="pt-BR" dirty="0" smtClean="0"/>
              </a:br>
              <a:r>
                <a:rPr lang="pt-BR" dirty="0" smtClean="0"/>
                <a:t>Conosco</a:t>
              </a:r>
              <a:endParaRPr lang="pt-BR" dirty="0"/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4840757" y="3111151"/>
              <a:ext cx="0" cy="132720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872" y="3048453"/>
              <a:ext cx="660078" cy="660078"/>
            </a:xfrm>
            <a:prstGeom prst="rect">
              <a:avLst/>
            </a:prstGeom>
          </p:spPr>
        </p:pic>
        <p:sp>
          <p:nvSpPr>
            <p:cNvPr id="16" name="CaixaDeTexto 15"/>
            <p:cNvSpPr txBox="1"/>
            <p:nvPr/>
          </p:nvSpPr>
          <p:spPr>
            <a:xfrm>
              <a:off x="4926461" y="3732416"/>
              <a:ext cx="363265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+mj-lt"/>
                </a:rPr>
                <a:t>Caringfriendsaroundtheworld</a:t>
              </a:r>
              <a:r>
                <a:rPr lang="pt-BR" sz="1600" b="1" dirty="0" smtClean="0"/>
                <a:t/>
              </a:r>
              <a:br>
                <a:rPr lang="pt-BR" sz="1600" b="1" dirty="0" smtClean="0"/>
              </a:br>
              <a:r>
                <a:rPr lang="pt-BR" sz="1600" dirty="0" smtClean="0"/>
                <a:t>@gmail.com</a:t>
              </a:r>
              <a:endParaRPr lang="pt-BR" sz="1600" dirty="0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567191" y="4861787"/>
            <a:ext cx="6392973" cy="1025961"/>
            <a:chOff x="1125450" y="4609923"/>
            <a:chExt cx="6392973" cy="1025961"/>
          </a:xfrm>
        </p:grpSpPr>
        <p:sp>
          <p:nvSpPr>
            <p:cNvPr id="20" name="CaixaDeTexto 19"/>
            <p:cNvSpPr txBox="1"/>
            <p:nvPr/>
          </p:nvSpPr>
          <p:spPr>
            <a:xfrm>
              <a:off x="1125450" y="4799738"/>
              <a:ext cx="1835091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pt-BR" dirty="0" smtClean="0"/>
                <a:t>Siga-nos nas</a:t>
              </a:r>
            </a:p>
            <a:p>
              <a:pPr algn="r">
                <a:lnSpc>
                  <a:spcPts val="2000"/>
                </a:lnSpc>
              </a:pPr>
              <a:r>
                <a:rPr lang="pt-BR" sz="2000" dirty="0" smtClean="0">
                  <a:latin typeface="+mj-lt"/>
                </a:rPr>
                <a:t>Redes Sociais</a:t>
              </a:r>
              <a:endParaRPr lang="pt-BR" sz="2000" dirty="0"/>
            </a:p>
          </p:txBody>
        </p:sp>
        <p:sp>
          <p:nvSpPr>
            <p:cNvPr id="21" name="CaixaDeTexto 20">
              <a:hlinkClick r:id="rId5"/>
            </p:cNvPr>
            <p:cNvSpPr txBox="1"/>
            <p:nvPr/>
          </p:nvSpPr>
          <p:spPr>
            <a:xfrm>
              <a:off x="3647592" y="4695307"/>
              <a:ext cx="3870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caring </a:t>
              </a:r>
              <a:r>
                <a:rPr lang="en-US" dirty="0"/>
                <a:t>friends around the world</a:t>
              </a:r>
              <a:endParaRPr lang="pt-BR" dirty="0"/>
            </a:p>
          </p:txBody>
        </p:sp>
        <p:sp>
          <p:nvSpPr>
            <p:cNvPr id="22" name="CaixaDeTexto 21">
              <a:hlinkClick r:id="rId6"/>
            </p:cNvPr>
            <p:cNvSpPr txBox="1"/>
            <p:nvPr/>
          </p:nvSpPr>
          <p:spPr>
            <a:xfrm>
              <a:off x="3647592" y="5187321"/>
              <a:ext cx="3870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@</a:t>
              </a:r>
              <a:r>
                <a:rPr lang="en-US" dirty="0" smtClean="0"/>
                <a:t>caringfriendsaroundtheworld4</a:t>
              </a:r>
              <a:endParaRPr lang="pt-BR" dirty="0"/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3451" y="4685420"/>
              <a:ext cx="389107" cy="389107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3451" y="5177434"/>
              <a:ext cx="389107" cy="389107"/>
            </a:xfrm>
            <a:prstGeom prst="rect">
              <a:avLst/>
            </a:prstGeom>
          </p:spPr>
        </p:pic>
        <p:cxnSp>
          <p:nvCxnSpPr>
            <p:cNvPr id="25" name="Conector reto 24"/>
            <p:cNvCxnSpPr/>
            <p:nvPr/>
          </p:nvCxnSpPr>
          <p:spPr>
            <a:xfrm>
              <a:off x="3085072" y="4609923"/>
              <a:ext cx="0" cy="102596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o 32"/>
          <p:cNvGrpSpPr/>
          <p:nvPr/>
        </p:nvGrpSpPr>
        <p:grpSpPr>
          <a:xfrm>
            <a:off x="515560" y="4143998"/>
            <a:ext cx="7837607" cy="528782"/>
            <a:chOff x="515560" y="4209902"/>
            <a:chExt cx="7837607" cy="528782"/>
          </a:xfrm>
        </p:grpSpPr>
        <p:sp>
          <p:nvSpPr>
            <p:cNvPr id="29" name="CaixaDeTexto 28"/>
            <p:cNvSpPr txBox="1"/>
            <p:nvPr/>
          </p:nvSpPr>
          <p:spPr>
            <a:xfrm>
              <a:off x="515560" y="4289627"/>
              <a:ext cx="1790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>
                  <a:latin typeface="+mj-lt"/>
                </a:rPr>
                <a:t>Onde Estamos</a:t>
              </a:r>
              <a:endParaRPr lang="pt-BR" dirty="0">
                <a:latin typeface="+mj-lt"/>
              </a:endParaRPr>
            </a:p>
          </p:txBody>
        </p:sp>
        <p:cxnSp>
          <p:nvCxnSpPr>
            <p:cNvPr id="30" name="Conector reto 29"/>
            <p:cNvCxnSpPr/>
            <p:nvPr/>
          </p:nvCxnSpPr>
          <p:spPr>
            <a:xfrm>
              <a:off x="2336504" y="4209902"/>
              <a:ext cx="0" cy="52878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/>
            <p:cNvSpPr txBox="1"/>
            <p:nvPr/>
          </p:nvSpPr>
          <p:spPr>
            <a:xfrm>
              <a:off x="2336504" y="4305016"/>
              <a:ext cx="60166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13 Newbury road – </a:t>
              </a:r>
              <a:r>
                <a:rPr lang="en-GB" sz="1600" dirty="0" err="1"/>
                <a:t>Highams</a:t>
              </a:r>
              <a:r>
                <a:rPr lang="en-GB" sz="1600" dirty="0"/>
                <a:t> Park </a:t>
              </a:r>
              <a:r>
                <a:rPr lang="en-GB" sz="1600" dirty="0" smtClean="0"/>
                <a:t>E49JH - </a:t>
              </a:r>
              <a:r>
                <a:rPr lang="en-GB" sz="1600" dirty="0" err="1" smtClean="0"/>
                <a:t>Londres</a:t>
              </a:r>
              <a:r>
                <a:rPr lang="en-GB" sz="1600" dirty="0" smtClean="0"/>
                <a:t>/UK</a:t>
              </a:r>
              <a:endParaRPr lang="pt-BR" sz="16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6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414794"/>
            <a:ext cx="6094268" cy="748245"/>
          </a:xfrm>
        </p:spPr>
        <p:txBody>
          <a:bodyPr/>
          <a:lstStyle/>
          <a:p>
            <a:r>
              <a:rPr lang="pt-BR" spc="-150" dirty="0" smtClean="0">
                <a:latin typeface="+mn-lt"/>
              </a:rPr>
              <a:t>O QUE É </a:t>
            </a:r>
            <a:r>
              <a:rPr lang="pt-BR" spc="-150" dirty="0" smtClean="0"/>
              <a:t>O PROJETO?</a:t>
            </a:r>
            <a:endParaRPr lang="pt-BR" spc="-150" dirty="0"/>
          </a:p>
        </p:txBody>
      </p:sp>
      <p:sp>
        <p:nvSpPr>
          <p:cNvPr id="4" name="Retângulo 3"/>
          <p:cNvSpPr/>
          <p:nvPr/>
        </p:nvSpPr>
        <p:spPr>
          <a:xfrm>
            <a:off x="644236" y="1095795"/>
            <a:ext cx="1361209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44236" y="1409107"/>
            <a:ext cx="66709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Caring</a:t>
            </a:r>
            <a:r>
              <a:rPr lang="pt-BR" b="1" dirty="0"/>
              <a:t> </a:t>
            </a:r>
            <a:r>
              <a:rPr lang="pt-BR" b="1" dirty="0" err="1"/>
              <a:t>Friends</a:t>
            </a:r>
            <a:r>
              <a:rPr lang="pt-BR" b="1" dirty="0"/>
              <a:t> </a:t>
            </a:r>
            <a:r>
              <a:rPr lang="pt-BR" b="1" dirty="0" err="1"/>
              <a:t>Around</a:t>
            </a:r>
            <a:r>
              <a:rPr lang="pt-BR" b="1" dirty="0"/>
              <a:t> </a:t>
            </a:r>
            <a:r>
              <a:rPr lang="pt-BR" b="1" dirty="0" err="1"/>
              <a:t>the</a:t>
            </a:r>
            <a:r>
              <a:rPr lang="pt-BR" b="1" dirty="0"/>
              <a:t> World </a:t>
            </a:r>
            <a:r>
              <a:rPr lang="pt-BR" dirty="0" smtClean="0"/>
              <a:t>(CFAW), </a:t>
            </a:r>
            <a:r>
              <a:rPr lang="pt-BR" dirty="0"/>
              <a:t>é </a:t>
            </a:r>
            <a:r>
              <a:rPr lang="pt-BR" dirty="0" smtClean="0"/>
              <a:t>uma</a:t>
            </a:r>
            <a:br>
              <a:rPr lang="pt-BR" dirty="0" smtClean="0"/>
            </a:br>
            <a:r>
              <a:rPr lang="pt-BR" dirty="0" smtClean="0"/>
              <a:t>entidade </a:t>
            </a:r>
            <a:r>
              <a:rPr lang="pt-BR" dirty="0"/>
              <a:t>sem fins lucrativos, criada em </a:t>
            </a:r>
            <a:r>
              <a:rPr lang="pt-BR" dirty="0" smtClean="0"/>
              <a:t>Dezembro</a:t>
            </a:r>
            <a:br>
              <a:rPr lang="pt-BR" dirty="0" smtClean="0"/>
            </a:br>
            <a:r>
              <a:rPr lang="pt-BR" dirty="0" smtClean="0"/>
              <a:t>de </a:t>
            </a:r>
            <a:r>
              <a:rPr lang="pt-BR" dirty="0"/>
              <a:t>2018, dedicada a estimular a cultura </a:t>
            </a:r>
            <a:r>
              <a:rPr lang="pt-BR" dirty="0" smtClean="0"/>
              <a:t>do </a:t>
            </a:r>
            <a:r>
              <a:rPr lang="pt-BR" b="1" dirty="0" smtClean="0"/>
              <a:t>bom relacionamento</a:t>
            </a:r>
            <a:r>
              <a:rPr lang="pt-BR" dirty="0" smtClean="0"/>
              <a:t>, a </a:t>
            </a:r>
            <a:r>
              <a:rPr lang="pt-BR" b="1" dirty="0"/>
              <a:t>solidariedade</a:t>
            </a:r>
            <a:r>
              <a:rPr lang="pt-BR" dirty="0" smtClean="0"/>
              <a:t>, a </a:t>
            </a:r>
            <a:r>
              <a:rPr lang="pt-BR" b="1" dirty="0"/>
              <a:t>empatia</a:t>
            </a:r>
            <a:r>
              <a:rPr lang="pt-BR" dirty="0"/>
              <a:t>, </a:t>
            </a:r>
            <a:r>
              <a:rPr lang="pt-BR" dirty="0" smtClean="0"/>
              <a:t>o </a:t>
            </a:r>
            <a:r>
              <a:rPr lang="pt-BR" b="1" dirty="0" smtClean="0"/>
              <a:t>acolhimento</a:t>
            </a:r>
            <a:r>
              <a:rPr lang="pt-BR" dirty="0" smtClean="0"/>
              <a:t>, a </a:t>
            </a:r>
            <a:r>
              <a:rPr lang="pt-BR" b="1" dirty="0"/>
              <a:t>caridade</a:t>
            </a:r>
            <a:r>
              <a:rPr lang="pt-BR" dirty="0"/>
              <a:t> e o </a:t>
            </a:r>
            <a:r>
              <a:rPr lang="pt-BR" b="1" dirty="0"/>
              <a:t>respeito as diversidades</a:t>
            </a:r>
            <a:r>
              <a:rPr lang="pt-BR" dirty="0"/>
              <a:t>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Resultado </a:t>
            </a:r>
            <a:r>
              <a:rPr lang="pt-BR" dirty="0"/>
              <a:t>de 20 anos de ações </a:t>
            </a:r>
            <a:r>
              <a:rPr lang="pt-BR" dirty="0" smtClean="0"/>
              <a:t>solidárias e já no</a:t>
            </a:r>
            <a:br>
              <a:rPr lang="pt-BR" dirty="0" smtClean="0"/>
            </a:br>
            <a:r>
              <a:rPr lang="pt-BR" dirty="0" smtClean="0"/>
              <a:t>primeiro ano </a:t>
            </a:r>
            <a:r>
              <a:rPr lang="pt-BR" dirty="0"/>
              <a:t>de formação oficial, a CFAW tem </a:t>
            </a:r>
            <a:r>
              <a:rPr lang="pt-BR" dirty="0" smtClean="0"/>
              <a:t>patrocinado diversas </a:t>
            </a:r>
            <a:r>
              <a:rPr lang="pt-BR" dirty="0"/>
              <a:t>iniciativas que </a:t>
            </a:r>
            <a:r>
              <a:rPr lang="pt-BR" dirty="0" smtClean="0"/>
              <a:t>contribuíram</a:t>
            </a:r>
            <a:br>
              <a:rPr lang="pt-BR" dirty="0" smtClean="0"/>
            </a:br>
            <a:r>
              <a:rPr lang="pt-BR" dirty="0" smtClean="0"/>
              <a:t>para </a:t>
            </a:r>
            <a:r>
              <a:rPr lang="pt-BR" b="1" dirty="0"/>
              <a:t>melhorar a saúde mental </a:t>
            </a:r>
            <a:r>
              <a:rPr lang="pt-BR" b="1" dirty="0" smtClean="0"/>
              <a:t>principalmente</a:t>
            </a:r>
            <a:r>
              <a:rPr lang="pt-BR" b="1" dirty="0"/>
              <a:t> </a:t>
            </a:r>
            <a:r>
              <a:rPr lang="pt-BR" b="1" dirty="0" smtClean="0"/>
              <a:t>no que se</a:t>
            </a:r>
            <a:r>
              <a:rPr lang="pt-BR" b="1" dirty="0"/>
              <a:t> refere a redução de depressão, suicídio</a:t>
            </a:r>
            <a:r>
              <a:rPr lang="pt-BR" dirty="0"/>
              <a:t> </a:t>
            </a:r>
            <a:r>
              <a:rPr lang="pt-BR" dirty="0" smtClean="0"/>
              <a:t>das</a:t>
            </a:r>
            <a:br>
              <a:rPr lang="pt-BR" dirty="0" smtClean="0"/>
            </a:br>
            <a:r>
              <a:rPr lang="pt-BR" dirty="0" smtClean="0"/>
              <a:t>brasileiras no exterior</a:t>
            </a:r>
            <a:r>
              <a:rPr lang="pt-BR" dirty="0"/>
              <a:t>.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Os estudos revelam que o </a:t>
            </a:r>
            <a:r>
              <a:rPr lang="pt-BR" b="1" dirty="0"/>
              <a:t>relacionamento</a:t>
            </a:r>
            <a:r>
              <a:rPr lang="pt-BR" dirty="0"/>
              <a:t>, a </a:t>
            </a:r>
            <a:r>
              <a:rPr lang="pt-BR" b="1" dirty="0"/>
              <a:t>amizade</a:t>
            </a:r>
            <a:r>
              <a:rPr lang="pt-BR" dirty="0"/>
              <a:t>, </a:t>
            </a:r>
            <a:r>
              <a:rPr lang="pt-BR" b="1" dirty="0"/>
              <a:t>convivência social </a:t>
            </a:r>
            <a:r>
              <a:rPr lang="pt-BR" dirty="0"/>
              <a:t>são importantes para </a:t>
            </a:r>
            <a:r>
              <a:rPr lang="pt-BR" dirty="0" smtClean="0"/>
              <a:t>o melhoramento da saúde </a:t>
            </a:r>
            <a:r>
              <a:rPr lang="pt-BR" dirty="0"/>
              <a:t>mental, qualidade de vida e </a:t>
            </a:r>
            <a:r>
              <a:rPr lang="pt-BR" dirty="0" smtClean="0"/>
              <a:t>longevidade. 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1" y="6105807"/>
            <a:ext cx="1766454" cy="59847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94" y="1003099"/>
            <a:ext cx="2314340" cy="409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9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414794"/>
            <a:ext cx="6094268" cy="748245"/>
          </a:xfrm>
        </p:spPr>
        <p:txBody>
          <a:bodyPr>
            <a:normAutofit/>
          </a:bodyPr>
          <a:lstStyle/>
          <a:p>
            <a:r>
              <a:rPr lang="pt-BR" spc="-150" dirty="0" smtClean="0">
                <a:latin typeface="+mn-lt"/>
              </a:rPr>
              <a:t>O NOSSO </a:t>
            </a:r>
            <a:r>
              <a:rPr lang="pt-BR" spc="-150" dirty="0" smtClean="0"/>
              <a:t>OBJETIVO</a:t>
            </a:r>
            <a:endParaRPr lang="pt-BR" spc="-150" dirty="0"/>
          </a:p>
        </p:txBody>
      </p:sp>
      <p:sp>
        <p:nvSpPr>
          <p:cNvPr id="4" name="Retângulo 3"/>
          <p:cNvSpPr/>
          <p:nvPr/>
        </p:nvSpPr>
        <p:spPr>
          <a:xfrm>
            <a:off x="644236" y="1095795"/>
            <a:ext cx="1361209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72152" y="1591298"/>
            <a:ext cx="7809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Entendemos </a:t>
            </a:r>
            <a:r>
              <a:rPr lang="pt-BR" dirty="0"/>
              <a:t>que muitos casos necessitam de </a:t>
            </a:r>
            <a:r>
              <a:rPr lang="pt-BR" dirty="0" smtClean="0"/>
              <a:t>tratamento e </a:t>
            </a:r>
            <a:r>
              <a:rPr lang="pt-BR" dirty="0"/>
              <a:t>terapia. Trabalhamos em parceria com outras instituições e professionais que podem dar </a:t>
            </a:r>
            <a:r>
              <a:rPr lang="pt-BR" dirty="0" smtClean="0"/>
              <a:t>o apoio </a:t>
            </a:r>
            <a:r>
              <a:rPr lang="pt-BR" dirty="0"/>
              <a:t>especializado.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1" y="6105807"/>
            <a:ext cx="1766454" cy="59847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290502" y="3161086"/>
            <a:ext cx="389289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pt-BR" sz="4800" spc="-150" dirty="0" smtClean="0">
                <a:latin typeface="+mj-lt"/>
              </a:rPr>
              <a:t>Prevenção de</a:t>
            </a:r>
          </a:p>
          <a:p>
            <a:pPr>
              <a:lnSpc>
                <a:spcPts val="5000"/>
              </a:lnSpc>
            </a:pPr>
            <a:r>
              <a:rPr lang="pt-BR" sz="4800" spc="-150" dirty="0" smtClean="0">
                <a:latin typeface="+mj-lt"/>
              </a:rPr>
              <a:t>Depressão e</a:t>
            </a:r>
          </a:p>
          <a:p>
            <a:pPr>
              <a:lnSpc>
                <a:spcPts val="5000"/>
              </a:lnSpc>
            </a:pPr>
            <a:r>
              <a:rPr lang="pt-BR" sz="4800" spc="-150" dirty="0" smtClean="0">
                <a:latin typeface="+mj-lt"/>
              </a:rPr>
              <a:t>Suicídio</a:t>
            </a:r>
            <a:endParaRPr lang="pt-BR" sz="4800" spc="-150" dirty="0"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2" y="2791499"/>
            <a:ext cx="3559405" cy="275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8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414794"/>
            <a:ext cx="5021477" cy="748245"/>
          </a:xfrm>
        </p:spPr>
        <p:txBody>
          <a:bodyPr>
            <a:normAutofit/>
          </a:bodyPr>
          <a:lstStyle/>
          <a:p>
            <a:r>
              <a:rPr lang="pt-BR" spc="-150" dirty="0" smtClean="0">
                <a:latin typeface="+mn-lt"/>
              </a:rPr>
              <a:t>COMO </a:t>
            </a:r>
            <a:r>
              <a:rPr lang="pt-BR" spc="-150" dirty="0" smtClean="0"/>
              <a:t>FAZEMOS?</a:t>
            </a:r>
            <a:endParaRPr lang="pt-BR" spc="-150" dirty="0"/>
          </a:p>
        </p:txBody>
      </p:sp>
      <p:sp>
        <p:nvSpPr>
          <p:cNvPr id="4" name="Retângulo 3"/>
          <p:cNvSpPr/>
          <p:nvPr/>
        </p:nvSpPr>
        <p:spPr>
          <a:xfrm>
            <a:off x="644236" y="1095795"/>
            <a:ext cx="1361209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07899" y="2384840"/>
            <a:ext cx="5722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Realização de eventos diretamente relacionado a prevenção da depressão e </a:t>
            </a:r>
            <a:r>
              <a:rPr lang="pt-BR" dirty="0" smtClean="0"/>
              <a:t>suicídio.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1" y="6105807"/>
            <a:ext cx="1766454" cy="59847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707899" y="1604694"/>
            <a:ext cx="6079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Patrocínio de eventos que promover a empatia, acolhimento, amizade, solidariedade e </a:t>
            </a:r>
            <a:r>
              <a:rPr lang="pt-BR" dirty="0" err="1" smtClean="0"/>
              <a:t>escutatória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03778" y="3196271"/>
            <a:ext cx="6492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Ativismo junto a órgãos governamentais ou não que possam cooperar com as políticas públicas que possam contribuir com a redução de depressão e suicídio.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03778" y="4275626"/>
            <a:ext cx="6995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Produção e </a:t>
            </a:r>
            <a:r>
              <a:rPr lang="pt-BR" dirty="0" smtClean="0"/>
              <a:t>venda </a:t>
            </a:r>
            <a:r>
              <a:rPr lang="pt-BR" dirty="0"/>
              <a:t>de livros infantis que ensinam as crianças sobre os valores que contribuem para o crescimento do indivíduo, divulgam projetos </a:t>
            </a:r>
            <a:r>
              <a:rPr lang="pt-BR" dirty="0" smtClean="0"/>
              <a:t>sociais</a:t>
            </a:r>
            <a:r>
              <a:rPr lang="pt-BR" dirty="0"/>
              <a:t>, </a:t>
            </a:r>
            <a:r>
              <a:rPr lang="pt-BR" dirty="0" smtClean="0"/>
              <a:t>ONGs </a:t>
            </a:r>
            <a:r>
              <a:rPr lang="pt-BR" dirty="0"/>
              <a:t>e entidades </a:t>
            </a:r>
            <a:r>
              <a:rPr lang="pt-BR" dirty="0" smtClean="0"/>
              <a:t>que </a:t>
            </a:r>
            <a:r>
              <a:rPr lang="pt-BR" dirty="0"/>
              <a:t>contribuem com o financiamento dos projetos.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92"/>
          <a:stretch/>
        </p:blipFill>
        <p:spPr>
          <a:xfrm>
            <a:off x="800757" y="1640229"/>
            <a:ext cx="749006" cy="60046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3" b="36825"/>
          <a:stretch/>
        </p:blipFill>
        <p:spPr>
          <a:xfrm>
            <a:off x="800757" y="2310346"/>
            <a:ext cx="749006" cy="72082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76" b="-598"/>
          <a:stretch/>
        </p:blipFill>
        <p:spPr>
          <a:xfrm>
            <a:off x="800757" y="3297523"/>
            <a:ext cx="749006" cy="72082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1" y="4340543"/>
            <a:ext cx="1197414" cy="101939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3" y="4778753"/>
            <a:ext cx="1303577" cy="10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8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13" y="296562"/>
            <a:ext cx="8312727" cy="6234545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33118" y="77042"/>
            <a:ext cx="5235660" cy="565509"/>
          </a:xfrm>
        </p:spPr>
        <p:txBody>
          <a:bodyPr>
            <a:noAutofit/>
          </a:bodyPr>
          <a:lstStyle/>
          <a:p>
            <a:r>
              <a:rPr lang="pt-BR" sz="2800" spc="-150" dirty="0" smtClean="0">
                <a:latin typeface="+mn-lt"/>
              </a:rPr>
              <a:t>EVENTOS </a:t>
            </a:r>
            <a:r>
              <a:rPr lang="pt-BR" sz="2800" spc="-150" dirty="0" smtClean="0"/>
              <a:t>AROUND THE WORLD</a:t>
            </a:r>
            <a:endParaRPr lang="pt-BR" sz="2800" spc="-150" dirty="0"/>
          </a:p>
        </p:txBody>
      </p:sp>
    </p:spTree>
    <p:extLst>
      <p:ext uri="{BB962C8B-B14F-4D97-AF65-F5344CB8AC3E}">
        <p14:creationId xmlns:p14="http://schemas.microsoft.com/office/powerpoint/2010/main" val="258357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671" y="620740"/>
            <a:ext cx="2074640" cy="264405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414794"/>
            <a:ext cx="6094268" cy="748245"/>
          </a:xfrm>
        </p:spPr>
        <p:txBody>
          <a:bodyPr>
            <a:normAutofit/>
          </a:bodyPr>
          <a:lstStyle/>
          <a:p>
            <a:r>
              <a:rPr lang="pt-BR" spc="-150" dirty="0" smtClean="0">
                <a:latin typeface="+mn-lt"/>
              </a:rPr>
              <a:t>LIVROS </a:t>
            </a:r>
            <a:r>
              <a:rPr lang="pt-BR" spc="-150" dirty="0" smtClean="0"/>
              <a:t>CFAW</a:t>
            </a:r>
            <a:endParaRPr lang="pt-BR" spc="-150" dirty="0"/>
          </a:p>
        </p:txBody>
      </p:sp>
      <p:sp>
        <p:nvSpPr>
          <p:cNvPr id="4" name="Retângulo 3"/>
          <p:cNvSpPr/>
          <p:nvPr/>
        </p:nvSpPr>
        <p:spPr>
          <a:xfrm>
            <a:off x="644236" y="1095795"/>
            <a:ext cx="1361209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1" y="6105807"/>
            <a:ext cx="1766454" cy="59847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63" y="1663166"/>
            <a:ext cx="2074640" cy="264405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36" y="3197547"/>
            <a:ext cx="2074640" cy="2644055"/>
          </a:xfrm>
          <a:prstGeom prst="rect">
            <a:avLst/>
          </a:prstGeom>
        </p:spPr>
      </p:pic>
      <p:pic>
        <p:nvPicPr>
          <p:cNvPr id="9" name="Imagem 8">
            <a:hlinkClick r:id="rId6"/>
          </p:cNvPr>
          <p:cNvPicPr>
            <a:picLocks noChangeAspect="1"/>
          </p:cNvPicPr>
          <p:nvPr/>
        </p:nvPicPr>
        <p:blipFill>
          <a:blip r:embed="rId7">
            <a:lum bright="-13000"/>
          </a:blip>
          <a:stretch>
            <a:fillRect/>
          </a:stretch>
        </p:blipFill>
        <p:spPr>
          <a:xfrm>
            <a:off x="671038" y="1948706"/>
            <a:ext cx="4511468" cy="249768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Imagem 9">
            <a:hlinkClick r:id="rId6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97" y="2870721"/>
            <a:ext cx="928350" cy="6536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684471" y="4987438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 smtClean="0"/>
              <a:t>DISPONÍVEL NA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24" y="4882805"/>
            <a:ext cx="2407901" cy="6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14350" y="326145"/>
            <a:ext cx="6094268" cy="1286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pc="-150" dirty="0" smtClean="0">
                <a:latin typeface="+mn-lt"/>
              </a:rPr>
              <a:t>COMO VOCÊ</a:t>
            </a:r>
            <a:br>
              <a:rPr lang="pt-BR" spc="-150" dirty="0" smtClean="0">
                <a:latin typeface="+mn-lt"/>
              </a:rPr>
            </a:br>
            <a:r>
              <a:rPr lang="pt-BR" spc="-150" dirty="0" smtClean="0"/>
              <a:t>PODE AJUDAR</a:t>
            </a:r>
            <a:endParaRPr lang="pt-BR" spc="-150" dirty="0"/>
          </a:p>
        </p:txBody>
      </p:sp>
      <p:sp>
        <p:nvSpPr>
          <p:cNvPr id="5" name="Retângulo 4"/>
          <p:cNvSpPr/>
          <p:nvPr/>
        </p:nvSpPr>
        <p:spPr>
          <a:xfrm>
            <a:off x="644236" y="1540641"/>
            <a:ext cx="1361209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44236" y="2117124"/>
            <a:ext cx="264527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spc="-150" dirty="0" smtClean="0"/>
              <a:t>Seja um Voluntário</a:t>
            </a:r>
            <a:endParaRPr lang="pt-BR" sz="2400" b="1" spc="-15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82171" y="2117124"/>
            <a:ext cx="244329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spc="-150" dirty="0" smtClean="0"/>
              <a:t>Compre um Livro</a:t>
            </a:r>
            <a:endParaRPr lang="pt-BR" sz="2400" b="1" spc="-15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118128" y="2117124"/>
            <a:ext cx="265329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spc="-150" dirty="0" smtClean="0"/>
              <a:t>Indique um Projeto</a:t>
            </a:r>
            <a:endParaRPr lang="pt-BR" sz="2400" b="1" spc="-15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4236" y="2800856"/>
            <a:ext cx="305885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spc="-150" dirty="0" smtClean="0"/>
              <a:t>Agende uma Palestra</a:t>
            </a:r>
            <a:endParaRPr lang="pt-BR" sz="2400" b="1" spc="-15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889944" y="2800855"/>
            <a:ext cx="447590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spc="-150" dirty="0" smtClean="0"/>
              <a:t>Divulgue o Projeto </a:t>
            </a:r>
            <a:r>
              <a:rPr lang="pt-BR" sz="2400" b="1" spc="-150" dirty="0" err="1" smtClean="0"/>
              <a:t>Caring</a:t>
            </a:r>
            <a:r>
              <a:rPr lang="pt-BR" sz="2400" b="1" spc="-150" dirty="0" smtClean="0"/>
              <a:t> </a:t>
            </a:r>
            <a:r>
              <a:rPr lang="pt-BR" sz="2400" b="1" spc="-150" dirty="0" err="1" smtClean="0"/>
              <a:t>Friends</a:t>
            </a:r>
            <a:endParaRPr lang="pt-BR" sz="2400" b="1" spc="-15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44236" y="3484588"/>
            <a:ext cx="276710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spc="-150" dirty="0" smtClean="0"/>
              <a:t>Faça  uma doação</a:t>
            </a:r>
            <a:endParaRPr lang="pt-BR" sz="2400" b="1" spc="-15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004055" y="4144628"/>
            <a:ext cx="193033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spc="-150" dirty="0" smtClean="0"/>
              <a:t>Doe Produtos</a:t>
            </a:r>
            <a:endParaRPr lang="pt-BR" sz="2400" b="1" spc="-15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563948" y="3484031"/>
            <a:ext cx="391325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spc="-150" dirty="0" smtClean="0"/>
              <a:t>Participe dos nossos eventos</a:t>
            </a:r>
            <a:endParaRPr lang="pt-BR" sz="2400" b="1" spc="-15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44236" y="4144629"/>
            <a:ext cx="519725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spc="-150" dirty="0" smtClean="0"/>
              <a:t>Faça sugestões e deixe seu feedback</a:t>
            </a:r>
            <a:endParaRPr lang="pt-BR" sz="2400" b="1" spc="-15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44236" y="4804670"/>
            <a:ext cx="372890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spc="-150" dirty="0" smtClean="0"/>
              <a:t>Conte sua história para nós</a:t>
            </a:r>
            <a:endParaRPr lang="pt-BR" sz="2400" b="1" spc="-150" dirty="0"/>
          </a:p>
        </p:txBody>
      </p:sp>
    </p:spTree>
    <p:extLst>
      <p:ext uri="{BB962C8B-B14F-4D97-AF65-F5344CB8AC3E}">
        <p14:creationId xmlns:p14="http://schemas.microsoft.com/office/powerpoint/2010/main" val="289285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02291" y="981954"/>
            <a:ext cx="10503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spc="-100" dirty="0" err="1"/>
              <a:t>Ago</a:t>
            </a:r>
            <a:r>
              <a:rPr lang="pt-BR" sz="1600" b="1" spc="-100" dirty="0"/>
              <a:t> </a:t>
            </a:r>
            <a:r>
              <a:rPr lang="pt-BR" sz="1600" b="1" spc="-100" dirty="0" smtClean="0"/>
              <a:t>2016</a:t>
            </a:r>
          </a:p>
          <a:p>
            <a:pPr algn="r"/>
            <a:r>
              <a:rPr lang="pt-BR" sz="1600" b="1" spc="-100" dirty="0" err="1" smtClean="0"/>
              <a:t>Nov</a:t>
            </a:r>
            <a:r>
              <a:rPr lang="pt-BR" sz="1600" b="1" spc="-100" dirty="0" smtClean="0"/>
              <a:t> 2017</a:t>
            </a:r>
            <a:r>
              <a:rPr lang="pt-BR" sz="1600" spc="-100" dirty="0" smtClean="0"/>
              <a:t> </a:t>
            </a:r>
            <a:endParaRPr lang="pt-BR" sz="1600" spc="-100" dirty="0"/>
          </a:p>
          <a:p>
            <a:pPr algn="r"/>
            <a:r>
              <a:rPr lang="pt-BR" sz="1600" b="1" spc="-100" dirty="0" err="1" smtClean="0"/>
              <a:t>Jun</a:t>
            </a:r>
            <a:r>
              <a:rPr lang="pt-BR" sz="1600" b="1" spc="-100" dirty="0" smtClean="0"/>
              <a:t> 2018</a:t>
            </a:r>
            <a:endParaRPr lang="pt-BR" sz="1600" spc="-100" dirty="0"/>
          </a:p>
          <a:p>
            <a:pPr algn="r"/>
            <a:r>
              <a:rPr lang="pt-BR" sz="1600" b="1" spc="-100" dirty="0" err="1" smtClean="0"/>
              <a:t>Jul</a:t>
            </a:r>
            <a:r>
              <a:rPr lang="pt-BR" sz="1600" b="1" spc="-100" dirty="0" smtClean="0"/>
              <a:t> 2018</a:t>
            </a:r>
            <a:endParaRPr lang="pt-BR" sz="1600" spc="-100" dirty="0"/>
          </a:p>
          <a:p>
            <a:pPr algn="r"/>
            <a:r>
              <a:rPr lang="pt-BR" sz="1600" b="1" spc="-100" dirty="0"/>
              <a:t>Set </a:t>
            </a:r>
            <a:r>
              <a:rPr lang="pt-BR" sz="1600" b="1" spc="-100" dirty="0" smtClean="0"/>
              <a:t>2018</a:t>
            </a:r>
            <a:endParaRPr lang="pt-BR" sz="1600" spc="-100" dirty="0"/>
          </a:p>
          <a:p>
            <a:pPr algn="r"/>
            <a:r>
              <a:rPr lang="pt-BR" sz="1600" b="1" spc="-100" dirty="0" err="1"/>
              <a:t>Nov</a:t>
            </a:r>
            <a:r>
              <a:rPr lang="pt-BR" sz="1600" b="1" spc="-100" dirty="0"/>
              <a:t> </a:t>
            </a:r>
            <a:r>
              <a:rPr lang="pt-BR" sz="1600" b="1" spc="-100" dirty="0" smtClean="0"/>
              <a:t>2018</a:t>
            </a:r>
            <a:endParaRPr lang="pt-BR" sz="1600" spc="-100" dirty="0"/>
          </a:p>
          <a:p>
            <a:pPr algn="r"/>
            <a:r>
              <a:rPr lang="pt-BR" sz="1600" spc="-100" dirty="0" smtClean="0"/>
              <a:t>                    </a:t>
            </a:r>
            <a:endParaRPr lang="pt-BR" sz="1600" spc="-100" dirty="0"/>
          </a:p>
          <a:p>
            <a:pPr algn="r"/>
            <a:r>
              <a:rPr lang="pt-BR" sz="1600" spc="-100" dirty="0" smtClean="0"/>
              <a:t>                    </a:t>
            </a:r>
          </a:p>
          <a:p>
            <a:pPr algn="r"/>
            <a:r>
              <a:rPr lang="pt-BR" sz="1600" b="1" spc="-100" dirty="0" smtClean="0"/>
              <a:t>Mai 2019</a:t>
            </a:r>
            <a:endParaRPr lang="pt-BR" sz="1600" spc="-100" dirty="0"/>
          </a:p>
          <a:p>
            <a:pPr algn="r"/>
            <a:r>
              <a:rPr lang="pt-BR" sz="1600" b="1" spc="-100" dirty="0" err="1" smtClean="0"/>
              <a:t>Jun</a:t>
            </a:r>
            <a:r>
              <a:rPr lang="pt-BR" sz="1600" b="1" spc="-100" dirty="0" smtClean="0"/>
              <a:t> 2019</a:t>
            </a:r>
            <a:endParaRPr lang="pt-BR" sz="1600" spc="-100" dirty="0"/>
          </a:p>
          <a:p>
            <a:pPr algn="r"/>
            <a:r>
              <a:rPr lang="pt-BR" sz="1600" b="1" spc="-100" dirty="0" err="1" smtClean="0"/>
              <a:t>Jul</a:t>
            </a:r>
            <a:r>
              <a:rPr lang="pt-BR" sz="1600" b="1" spc="-100" dirty="0" smtClean="0"/>
              <a:t> 2019</a:t>
            </a:r>
            <a:endParaRPr lang="pt-BR" sz="1600" spc="-100" dirty="0"/>
          </a:p>
          <a:p>
            <a:pPr algn="r"/>
            <a:r>
              <a:rPr lang="pt-BR" sz="1600" b="1" spc="-100" dirty="0" err="1" smtClean="0"/>
              <a:t>Oct</a:t>
            </a:r>
            <a:r>
              <a:rPr lang="pt-BR" sz="1600" spc="-100" dirty="0" smtClean="0"/>
              <a:t> </a:t>
            </a:r>
            <a:r>
              <a:rPr lang="pt-BR" sz="1600" b="1" spc="-100" dirty="0" smtClean="0"/>
              <a:t>2019</a:t>
            </a:r>
            <a:endParaRPr lang="pt-BR" sz="1600" spc="-100" dirty="0"/>
          </a:p>
          <a:p>
            <a:pPr algn="r"/>
            <a:r>
              <a:rPr lang="pt-BR" sz="1600" spc="-100" dirty="0"/>
              <a:t> </a:t>
            </a:r>
            <a:r>
              <a:rPr lang="pt-BR" sz="1600" spc="-100" dirty="0" smtClean="0"/>
              <a:t>                  </a:t>
            </a:r>
            <a:endParaRPr lang="pt-BR" sz="1600" spc="-100" dirty="0"/>
          </a:p>
          <a:p>
            <a:pPr algn="r"/>
            <a:r>
              <a:rPr lang="pt-BR" sz="1600" b="1" spc="-100" dirty="0" smtClean="0"/>
              <a:t>Set 2019</a:t>
            </a:r>
          </a:p>
          <a:p>
            <a:pPr algn="r"/>
            <a:endParaRPr lang="pt-BR" sz="1600" b="1" spc="-100" dirty="0"/>
          </a:p>
          <a:p>
            <a:pPr algn="r"/>
            <a:r>
              <a:rPr lang="pt-BR" sz="1600" b="1" spc="-100" dirty="0" err="1" smtClean="0"/>
              <a:t>Jun</a:t>
            </a:r>
            <a:r>
              <a:rPr lang="pt-BR" sz="1600" b="1" spc="-100" dirty="0" smtClean="0"/>
              <a:t> 2019</a:t>
            </a:r>
            <a:endParaRPr lang="pt-BR" sz="1600" spc="-100" dirty="0"/>
          </a:p>
          <a:p>
            <a:pPr algn="r"/>
            <a:r>
              <a:rPr lang="pt-BR" sz="1600" b="1" spc="-100" dirty="0" smtClean="0"/>
              <a:t>Set 2019</a:t>
            </a:r>
          </a:p>
          <a:p>
            <a:pPr algn="r"/>
            <a:r>
              <a:rPr lang="pt-BR" sz="1600" b="1" spc="-100" dirty="0" err="1" smtClean="0"/>
              <a:t>Nov</a:t>
            </a:r>
            <a:r>
              <a:rPr lang="pt-BR" sz="1600" b="1" spc="-100" dirty="0" smtClean="0"/>
              <a:t> 2019</a:t>
            </a:r>
          </a:p>
          <a:p>
            <a:pPr algn="r"/>
            <a:endParaRPr lang="pt-BR" sz="1600" b="1" spc="-100" dirty="0"/>
          </a:p>
          <a:p>
            <a:pPr algn="r"/>
            <a:endParaRPr lang="pt-BR" sz="1600" b="1" spc="-100" dirty="0" smtClean="0"/>
          </a:p>
          <a:p>
            <a:pPr algn="r"/>
            <a:endParaRPr lang="pt-BR" sz="1600" b="1" spc="-100" dirty="0"/>
          </a:p>
          <a:p>
            <a:pPr algn="r"/>
            <a:r>
              <a:rPr lang="pt-BR" sz="1600" b="1" spc="-100" dirty="0" smtClean="0"/>
              <a:t>Jan 2020</a:t>
            </a:r>
            <a:endParaRPr lang="pt-BR" sz="1600" spc="-1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554819" y="981954"/>
            <a:ext cx="814694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spc="-100" dirty="0" smtClean="0"/>
              <a:t>(Assistência) Doação </a:t>
            </a:r>
            <a:r>
              <a:rPr lang="pt-BR" sz="1600" spc="-100" dirty="0"/>
              <a:t>de mantimentos </a:t>
            </a:r>
            <a:r>
              <a:rPr lang="pt-BR" sz="1600" spc="-100" dirty="0" smtClean="0"/>
              <a:t>p/ </a:t>
            </a:r>
            <a:r>
              <a:rPr lang="pt-BR" sz="1600" spc="-100" dirty="0"/>
              <a:t>família na Rua em Londres</a:t>
            </a:r>
          </a:p>
          <a:p>
            <a:r>
              <a:rPr lang="pt-BR" sz="1600" spc="-100" dirty="0" smtClean="0"/>
              <a:t>(Assistência) Doação </a:t>
            </a:r>
            <a:r>
              <a:rPr lang="pt-BR" sz="1600" spc="-100" dirty="0"/>
              <a:t>de </a:t>
            </a:r>
            <a:r>
              <a:rPr lang="pt-BR" sz="1600" spc="-100" dirty="0" smtClean="0"/>
              <a:t>mantimentos </a:t>
            </a:r>
            <a:r>
              <a:rPr lang="pt-BR" sz="1600" spc="-100" dirty="0"/>
              <a:t>para brasileira em </a:t>
            </a:r>
            <a:r>
              <a:rPr lang="pt-BR" sz="1600" spc="-100" dirty="0" smtClean="0"/>
              <a:t>apuros </a:t>
            </a:r>
            <a:r>
              <a:rPr lang="pt-BR" sz="1600" spc="-100" dirty="0"/>
              <a:t>em Paris </a:t>
            </a:r>
          </a:p>
          <a:p>
            <a:r>
              <a:rPr lang="pt-BR" sz="1600" spc="-100" dirty="0" smtClean="0"/>
              <a:t>(Folclore) Festa </a:t>
            </a:r>
            <a:r>
              <a:rPr lang="pt-BR" sz="1600" spc="-100" dirty="0"/>
              <a:t>Junina do Clube dos Brasileirinhos em Londres </a:t>
            </a:r>
          </a:p>
          <a:p>
            <a:r>
              <a:rPr lang="pt-BR" sz="1600" spc="-100" dirty="0" smtClean="0"/>
              <a:t>(RTE</a:t>
            </a:r>
            <a:r>
              <a:rPr lang="pt-BR" sz="1600" spc="-100" dirty="0"/>
              <a:t>) </a:t>
            </a:r>
            <a:r>
              <a:rPr lang="pt-BR" sz="1600" spc="-100" dirty="0" smtClean="0"/>
              <a:t>Exibição Fotográfica </a:t>
            </a:r>
            <a:r>
              <a:rPr lang="pt-BR" sz="1600" spc="-100" dirty="0"/>
              <a:t>– Portugal </a:t>
            </a:r>
          </a:p>
          <a:p>
            <a:r>
              <a:rPr lang="pt-BR" sz="1600" spc="-100" dirty="0" smtClean="0"/>
              <a:t>(Cultura) </a:t>
            </a:r>
            <a:r>
              <a:rPr lang="pt-BR" sz="1600" spc="-100" dirty="0"/>
              <a:t>Festival de Arte Brasileira na Áustria </a:t>
            </a:r>
          </a:p>
          <a:p>
            <a:r>
              <a:rPr lang="pt-BR" sz="1600" spc="-100" dirty="0" smtClean="0"/>
              <a:t>Jantar Beneficente </a:t>
            </a:r>
            <a:r>
              <a:rPr lang="pt-BR" sz="1600" spc="-100" dirty="0"/>
              <a:t>– </a:t>
            </a:r>
            <a:r>
              <a:rPr lang="pt-BR" sz="1600" spc="-100" dirty="0" err="1"/>
              <a:t>Solidaction</a:t>
            </a:r>
            <a:r>
              <a:rPr lang="pt-BR" sz="1600" spc="-100" dirty="0"/>
              <a:t> </a:t>
            </a:r>
            <a:r>
              <a:rPr lang="pt-BR" sz="1600" spc="-100" dirty="0" smtClean="0"/>
              <a:t>UK</a:t>
            </a:r>
            <a:endParaRPr lang="pt-BR" sz="1600" spc="-100" dirty="0"/>
          </a:p>
          <a:p>
            <a:r>
              <a:rPr lang="pt-BR" sz="1600" spc="-100" dirty="0" smtClean="0"/>
              <a:t>(Voluntariado) Mensalmente </a:t>
            </a:r>
            <a:r>
              <a:rPr lang="pt-BR" sz="1600" spc="-100" dirty="0"/>
              <a:t>– Cozinha </a:t>
            </a:r>
            <a:r>
              <a:rPr lang="pt-BR" sz="1600" spc="-100" dirty="0" smtClean="0"/>
              <a:t>Cristã </a:t>
            </a:r>
            <a:endParaRPr lang="pt-BR" sz="1600" spc="-100" dirty="0"/>
          </a:p>
          <a:p>
            <a:r>
              <a:rPr lang="pt-BR" sz="1600" spc="-100" dirty="0" smtClean="0"/>
              <a:t>(Empatia) </a:t>
            </a:r>
            <a:r>
              <a:rPr lang="pt-BR" sz="1600" spc="-100" dirty="0" err="1"/>
              <a:t>Flyers</a:t>
            </a:r>
            <a:r>
              <a:rPr lang="pt-BR" sz="1600" spc="-100" dirty="0"/>
              <a:t> Motivacionais Mensalmente </a:t>
            </a:r>
          </a:p>
          <a:p>
            <a:r>
              <a:rPr lang="pt-BR" sz="1600" spc="-100" dirty="0" smtClean="0"/>
              <a:t>Feira </a:t>
            </a:r>
            <a:r>
              <a:rPr lang="pt-BR" sz="1600" spc="-100" dirty="0"/>
              <a:t>de Carreira na Escola </a:t>
            </a:r>
            <a:r>
              <a:rPr lang="pt-BR" sz="1600" spc="-100" dirty="0" smtClean="0"/>
              <a:t>primária </a:t>
            </a:r>
            <a:r>
              <a:rPr lang="pt-BR" sz="1600" spc="-100" dirty="0"/>
              <a:t>– Londres </a:t>
            </a:r>
          </a:p>
          <a:p>
            <a:r>
              <a:rPr lang="pt-BR" sz="1600" spc="-100" dirty="0" smtClean="0"/>
              <a:t>(Capacitação) </a:t>
            </a:r>
            <a:r>
              <a:rPr lang="pt-BR" sz="1600" spc="-100" dirty="0"/>
              <a:t>Evento de carreiras do Grupo Mulheres do Brasil </a:t>
            </a:r>
          </a:p>
          <a:p>
            <a:r>
              <a:rPr lang="pt-BR" sz="1600" spc="-100" dirty="0" smtClean="0"/>
              <a:t>(Reconhecimento) </a:t>
            </a:r>
            <a:r>
              <a:rPr lang="pt-BR" sz="1600" spc="-100" dirty="0"/>
              <a:t>Presente de 10 anos as professoras </a:t>
            </a:r>
          </a:p>
          <a:p>
            <a:r>
              <a:rPr lang="pt-BR" sz="1600" spc="-100" dirty="0" smtClean="0"/>
              <a:t>(Ação social coletiva) Jantar </a:t>
            </a:r>
            <a:r>
              <a:rPr lang="pt-BR" sz="1600" spc="-100" dirty="0"/>
              <a:t>Beneficente – </a:t>
            </a:r>
            <a:r>
              <a:rPr lang="pt-BR" sz="1600" spc="-100" dirty="0" err="1"/>
              <a:t>Solidaction</a:t>
            </a:r>
            <a:r>
              <a:rPr lang="pt-BR" sz="1600" spc="-100" dirty="0"/>
              <a:t> UK </a:t>
            </a:r>
          </a:p>
          <a:p>
            <a:r>
              <a:rPr lang="pt-BR" sz="1600" spc="-100" dirty="0" smtClean="0"/>
              <a:t>(Literatura) Lançamento Literário – Deu a Louca na Pata</a:t>
            </a:r>
          </a:p>
          <a:p>
            <a:r>
              <a:rPr lang="pt-BR" sz="1600" spc="-100" dirty="0" smtClean="0"/>
              <a:t>(Motivacional) Evento 100% - Palestras de Desenvolvimento Pessoal</a:t>
            </a:r>
          </a:p>
          <a:p>
            <a:r>
              <a:rPr lang="pt-BR" sz="1600" spc="-100" dirty="0" smtClean="0"/>
              <a:t>Palestras </a:t>
            </a:r>
            <a:r>
              <a:rPr lang="pt-BR" sz="1600" spc="-100" dirty="0"/>
              <a:t>de Prevenção a Depressão e Suicídio </a:t>
            </a:r>
          </a:p>
          <a:p>
            <a:r>
              <a:rPr lang="pt-BR" sz="1600" spc="-100" dirty="0" smtClean="0"/>
              <a:t>(Educação) Impressão </a:t>
            </a:r>
            <a:r>
              <a:rPr lang="pt-BR" sz="1600" spc="-100" dirty="0"/>
              <a:t>do projeto Livro da Cidadania do CCRU </a:t>
            </a:r>
          </a:p>
          <a:p>
            <a:r>
              <a:rPr lang="pt-BR" sz="1600" spc="-100" dirty="0" smtClean="0"/>
              <a:t>(Artes) Patrocínio </a:t>
            </a:r>
            <a:r>
              <a:rPr lang="pt-BR" sz="1600" spc="-100" dirty="0"/>
              <a:t>Festival Cultural – </a:t>
            </a:r>
            <a:r>
              <a:rPr lang="pt-BR" sz="1600" spc="-100" dirty="0" smtClean="0"/>
              <a:t>Áustria </a:t>
            </a:r>
            <a:endParaRPr lang="pt-BR" sz="1600" spc="-100" dirty="0"/>
          </a:p>
          <a:p>
            <a:r>
              <a:rPr lang="pt-BR" sz="1600" spc="-100" dirty="0" smtClean="0"/>
              <a:t>(Empreendedorismo) Patrocínio </a:t>
            </a:r>
            <a:r>
              <a:rPr lang="pt-BR" sz="1600" spc="-100" dirty="0"/>
              <a:t>Prêmio Top 10 – </a:t>
            </a:r>
            <a:r>
              <a:rPr lang="pt-BR" sz="1600" spc="-100" dirty="0" smtClean="0"/>
              <a:t>Empresária Brasileira </a:t>
            </a:r>
            <a:r>
              <a:rPr lang="pt-BR" sz="1600" spc="-100" dirty="0"/>
              <a:t>no Exterior</a:t>
            </a:r>
          </a:p>
          <a:p>
            <a:r>
              <a:rPr lang="pt-BR" sz="1600" spc="-100" dirty="0" smtClean="0"/>
              <a:t>Interação de </a:t>
            </a:r>
            <a:r>
              <a:rPr lang="pt-BR" sz="1600" spc="-100" dirty="0"/>
              <a:t>colaboradores </a:t>
            </a:r>
          </a:p>
          <a:p>
            <a:r>
              <a:rPr lang="pt-BR" sz="1600" spc="-100" dirty="0" smtClean="0"/>
              <a:t>Recrutamento </a:t>
            </a:r>
            <a:r>
              <a:rPr lang="pt-BR" sz="1600" spc="-100" dirty="0"/>
              <a:t>de voluntários</a:t>
            </a:r>
          </a:p>
          <a:p>
            <a:r>
              <a:rPr lang="pt-BR" sz="1600" spc="-100" dirty="0" smtClean="0"/>
              <a:t>Campanha </a:t>
            </a:r>
            <a:r>
              <a:rPr lang="pt-BR" sz="1600" spc="-100" dirty="0"/>
              <a:t>de </a:t>
            </a:r>
            <a:r>
              <a:rPr lang="pt-BR" sz="1600" spc="-100" dirty="0" smtClean="0"/>
              <a:t>doação 2020</a:t>
            </a:r>
          </a:p>
          <a:p>
            <a:r>
              <a:rPr lang="pt-BR" sz="1600" spc="-100" dirty="0" smtClean="0"/>
              <a:t>(Cultural) Círio </a:t>
            </a:r>
            <a:r>
              <a:rPr lang="pt-BR" sz="1600" spc="-100" dirty="0"/>
              <a:t>de </a:t>
            </a:r>
            <a:r>
              <a:rPr lang="pt-BR" sz="1600" spc="-100" dirty="0" smtClean="0"/>
              <a:t>Belém</a:t>
            </a:r>
            <a:endParaRPr lang="pt-BR" sz="1600" spc="-100" dirty="0"/>
          </a:p>
          <a:p>
            <a:endParaRPr lang="pt-BR" sz="1600" spc="-1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25320"/>
            <a:ext cx="6094268" cy="748245"/>
          </a:xfrm>
        </p:spPr>
        <p:txBody>
          <a:bodyPr>
            <a:normAutofit/>
          </a:bodyPr>
          <a:lstStyle/>
          <a:p>
            <a:r>
              <a:rPr lang="pt-BR" spc="-150" dirty="0" smtClean="0">
                <a:latin typeface="+mn-lt"/>
              </a:rPr>
              <a:t>O QUE </a:t>
            </a:r>
            <a:r>
              <a:rPr lang="pt-BR" spc="-150" dirty="0" smtClean="0"/>
              <a:t>JÁ FIZEMOS</a:t>
            </a:r>
            <a:endParaRPr lang="pt-BR" spc="-150" dirty="0"/>
          </a:p>
        </p:txBody>
      </p:sp>
      <p:sp>
        <p:nvSpPr>
          <p:cNvPr id="4" name="Retângulo 3"/>
          <p:cNvSpPr/>
          <p:nvPr/>
        </p:nvSpPr>
        <p:spPr>
          <a:xfrm>
            <a:off x="644236" y="906321"/>
            <a:ext cx="1361209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12" y="225320"/>
            <a:ext cx="1766454" cy="59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7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414794"/>
            <a:ext cx="6094268" cy="748245"/>
          </a:xfrm>
        </p:spPr>
        <p:txBody>
          <a:bodyPr>
            <a:normAutofit/>
          </a:bodyPr>
          <a:lstStyle/>
          <a:p>
            <a:r>
              <a:rPr lang="pt-BR" spc="-150" dirty="0" smtClean="0">
                <a:latin typeface="+mn-lt"/>
              </a:rPr>
              <a:t>NOSSAS </a:t>
            </a:r>
            <a:r>
              <a:rPr lang="pt-BR" spc="-150" dirty="0" smtClean="0"/>
              <a:t>PARCEIRIAS</a:t>
            </a:r>
            <a:endParaRPr lang="pt-BR" spc="-150" dirty="0"/>
          </a:p>
        </p:txBody>
      </p:sp>
      <p:sp>
        <p:nvSpPr>
          <p:cNvPr id="4" name="Retângulo 3"/>
          <p:cNvSpPr/>
          <p:nvPr/>
        </p:nvSpPr>
        <p:spPr>
          <a:xfrm>
            <a:off x="644236" y="1095795"/>
            <a:ext cx="1361209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475373" y="4065119"/>
            <a:ext cx="1165196" cy="1165196"/>
          </a:xfrm>
          <a:prstGeom prst="ellipse">
            <a:avLst/>
          </a:prstGeom>
          <a:blipFill dpi="0" rotWithShape="1">
            <a:blip r:embed="rId2"/>
            <a:srcRect/>
            <a:stretch>
              <a:fillRect l="-6000" t="-6000" r="-6000"/>
            </a:stretch>
          </a:blipFill>
          <a:ln w="381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5535668" y="1349295"/>
            <a:ext cx="1165196" cy="1165196"/>
          </a:xfrm>
          <a:prstGeom prst="ellipse">
            <a:avLst/>
          </a:prstGeom>
          <a:blipFill dpi="0" rotWithShape="1">
            <a:blip r:embed="rId3"/>
            <a:srcRect/>
            <a:stretch>
              <a:fillRect l="-10000" t="-10000" r="-10000" b="-10000"/>
            </a:stretch>
          </a:blipFill>
          <a:ln w="381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6" name="Grupo 25"/>
          <p:cNvGrpSpPr/>
          <p:nvPr/>
        </p:nvGrpSpPr>
        <p:grpSpPr>
          <a:xfrm>
            <a:off x="475373" y="1349295"/>
            <a:ext cx="1213409" cy="1165196"/>
            <a:chOff x="7559469" y="1614196"/>
            <a:chExt cx="1289078" cy="1237861"/>
          </a:xfrm>
        </p:grpSpPr>
        <p:sp>
          <p:nvSpPr>
            <p:cNvPr id="27" name="Elipse 26"/>
            <p:cNvSpPr/>
            <p:nvPr/>
          </p:nvSpPr>
          <p:spPr>
            <a:xfrm>
              <a:off x="7559469" y="1614196"/>
              <a:ext cx="1237861" cy="1237861"/>
            </a:xfrm>
            <a:prstGeom prst="ellipse">
              <a:avLst/>
            </a:prstGeom>
            <a:solidFill>
              <a:schemeClr val="bg1"/>
            </a:solidFill>
            <a:ln w="38100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3655" y="1622777"/>
              <a:ext cx="1284892" cy="114033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9" name="Elipse 28"/>
          <p:cNvSpPr/>
          <p:nvPr/>
        </p:nvSpPr>
        <p:spPr>
          <a:xfrm>
            <a:off x="501449" y="2665344"/>
            <a:ext cx="1165196" cy="1165196"/>
          </a:xfrm>
          <a:prstGeom prst="ellipse">
            <a:avLst/>
          </a:prstGeom>
          <a:blipFill dpi="0" rotWithShape="1">
            <a:blip r:embed="rId5"/>
            <a:srcRect/>
            <a:stretch>
              <a:fillRect l="-1000" r="-8000" b="1000"/>
            </a:stretch>
          </a:blipFill>
          <a:ln w="381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0" name="Grupo 29"/>
          <p:cNvGrpSpPr/>
          <p:nvPr/>
        </p:nvGrpSpPr>
        <p:grpSpPr>
          <a:xfrm>
            <a:off x="5543633" y="2665344"/>
            <a:ext cx="1165196" cy="1165196"/>
            <a:chOff x="10280050" y="1502228"/>
            <a:chExt cx="1237860" cy="1237861"/>
          </a:xfrm>
        </p:grpSpPr>
        <p:sp>
          <p:nvSpPr>
            <p:cNvPr id="31" name="Elipse 30"/>
            <p:cNvSpPr/>
            <p:nvPr/>
          </p:nvSpPr>
          <p:spPr>
            <a:xfrm>
              <a:off x="10280050" y="1502228"/>
              <a:ext cx="1237860" cy="1237861"/>
            </a:xfrm>
            <a:prstGeom prst="ellipse">
              <a:avLst/>
            </a:prstGeom>
            <a:solidFill>
              <a:schemeClr val="bg1"/>
            </a:solidFill>
            <a:ln w="38100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2721" y="1938741"/>
              <a:ext cx="1181148" cy="36483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3" name="Grupo 32"/>
          <p:cNvGrpSpPr/>
          <p:nvPr/>
        </p:nvGrpSpPr>
        <p:grpSpPr>
          <a:xfrm>
            <a:off x="3846973" y="4065119"/>
            <a:ext cx="1165196" cy="1165196"/>
            <a:chOff x="7991764" y="2458252"/>
            <a:chExt cx="1237861" cy="1237861"/>
          </a:xfrm>
        </p:grpSpPr>
        <p:sp>
          <p:nvSpPr>
            <p:cNvPr id="34" name="Elipse 33"/>
            <p:cNvSpPr/>
            <p:nvPr/>
          </p:nvSpPr>
          <p:spPr>
            <a:xfrm>
              <a:off x="7991764" y="2458252"/>
              <a:ext cx="1237861" cy="1237861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5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6" b="11602"/>
            <a:stretch/>
          </p:blipFill>
          <p:spPr>
            <a:xfrm>
              <a:off x="8153006" y="2759869"/>
              <a:ext cx="915377" cy="63462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3" name="Grupo 62"/>
          <p:cNvGrpSpPr/>
          <p:nvPr/>
        </p:nvGrpSpPr>
        <p:grpSpPr>
          <a:xfrm>
            <a:off x="2161173" y="4065119"/>
            <a:ext cx="1165196" cy="1165196"/>
            <a:chOff x="5083184" y="5566324"/>
            <a:chExt cx="1165196" cy="1165196"/>
          </a:xfrm>
        </p:grpSpPr>
        <p:grpSp>
          <p:nvGrpSpPr>
            <p:cNvPr id="60" name="Grupo 59"/>
            <p:cNvGrpSpPr/>
            <p:nvPr/>
          </p:nvGrpSpPr>
          <p:grpSpPr>
            <a:xfrm>
              <a:off x="5083184" y="5566324"/>
              <a:ext cx="1165196" cy="1165196"/>
              <a:chOff x="1472538" y="1461363"/>
              <a:chExt cx="1237861" cy="1237861"/>
            </a:xfrm>
            <a:solidFill>
              <a:schemeClr val="bg1"/>
            </a:solidFill>
          </p:grpSpPr>
          <p:sp>
            <p:nvSpPr>
              <p:cNvPr id="61" name="Elipse 60"/>
              <p:cNvSpPr/>
              <p:nvPr/>
            </p:nvSpPr>
            <p:spPr>
              <a:xfrm>
                <a:off x="1472538" y="1461363"/>
                <a:ext cx="1237861" cy="1237861"/>
              </a:xfrm>
              <a:prstGeom prst="ellipse">
                <a:avLst/>
              </a:prstGeom>
              <a:grpFill/>
              <a:ln w="38100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" name="Elipse 61"/>
              <p:cNvSpPr/>
              <p:nvPr/>
            </p:nvSpPr>
            <p:spPr>
              <a:xfrm>
                <a:off x="1472538" y="1461363"/>
                <a:ext cx="1237861" cy="1237861"/>
              </a:xfrm>
              <a:prstGeom prst="ellipse">
                <a:avLst/>
              </a:prstGeom>
              <a:grpFill/>
              <a:ln w="38100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6" name="Grupo 35"/>
            <p:cNvGrpSpPr/>
            <p:nvPr/>
          </p:nvGrpSpPr>
          <p:grpSpPr>
            <a:xfrm>
              <a:off x="5083184" y="5566324"/>
              <a:ext cx="1165196" cy="1165196"/>
              <a:chOff x="1472538" y="1461363"/>
              <a:chExt cx="1237861" cy="1237861"/>
            </a:xfrm>
            <a:blipFill dpi="0" rotWithShape="1">
              <a:blip r:embed="rId8"/>
              <a:srcRect/>
              <a:stretch>
                <a:fillRect t="27000" b="27000"/>
              </a:stretch>
            </a:blipFill>
          </p:grpSpPr>
          <p:sp>
            <p:nvSpPr>
              <p:cNvPr id="37" name="Elipse 36"/>
              <p:cNvSpPr/>
              <p:nvPr/>
            </p:nvSpPr>
            <p:spPr>
              <a:xfrm>
                <a:off x="1472538" y="1461363"/>
                <a:ext cx="1237861" cy="1237861"/>
              </a:xfrm>
              <a:prstGeom prst="ellipse">
                <a:avLst/>
              </a:prstGeom>
              <a:grpFill/>
              <a:ln w="38100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Elipse 37"/>
              <p:cNvSpPr/>
              <p:nvPr/>
            </p:nvSpPr>
            <p:spPr>
              <a:xfrm>
                <a:off x="1472538" y="1461363"/>
                <a:ext cx="1237861" cy="1237861"/>
              </a:xfrm>
              <a:prstGeom prst="ellipse">
                <a:avLst/>
              </a:prstGeom>
              <a:grpFill/>
              <a:ln w="38100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40" name="Imagem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81" y="1376297"/>
            <a:ext cx="1111193" cy="1111193"/>
          </a:xfrm>
          <a:prstGeom prst="rect">
            <a:avLst/>
          </a:prstGeom>
        </p:spPr>
      </p:pic>
      <p:grpSp>
        <p:nvGrpSpPr>
          <p:cNvPr id="71" name="Grupo 70"/>
          <p:cNvGrpSpPr/>
          <p:nvPr/>
        </p:nvGrpSpPr>
        <p:grpSpPr>
          <a:xfrm>
            <a:off x="7224361" y="2665344"/>
            <a:ext cx="1165196" cy="1165196"/>
            <a:chOff x="3705699" y="4439916"/>
            <a:chExt cx="1165196" cy="1165196"/>
          </a:xfrm>
        </p:grpSpPr>
        <p:sp>
          <p:nvSpPr>
            <p:cNvPr id="70" name="Elipse 69"/>
            <p:cNvSpPr/>
            <p:nvPr/>
          </p:nvSpPr>
          <p:spPr>
            <a:xfrm>
              <a:off x="3705699" y="4439916"/>
              <a:ext cx="1165196" cy="1165196"/>
            </a:xfrm>
            <a:prstGeom prst="ellipse">
              <a:avLst/>
            </a:prstGeom>
            <a:solidFill>
              <a:schemeClr val="bg1"/>
            </a:solidFill>
            <a:ln w="38100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470" y="4748357"/>
              <a:ext cx="993655" cy="548314"/>
            </a:xfrm>
            <a:prstGeom prst="rect">
              <a:avLst/>
            </a:prstGeom>
          </p:spPr>
        </p:pic>
      </p:grpSp>
      <p:grpSp>
        <p:nvGrpSpPr>
          <p:cNvPr id="75" name="Grupo 74"/>
          <p:cNvGrpSpPr/>
          <p:nvPr/>
        </p:nvGrpSpPr>
        <p:grpSpPr>
          <a:xfrm>
            <a:off x="7224361" y="1345928"/>
            <a:ext cx="1165196" cy="1165196"/>
            <a:chOff x="5735625" y="4363081"/>
            <a:chExt cx="1165196" cy="1165196"/>
          </a:xfrm>
        </p:grpSpPr>
        <p:sp>
          <p:nvSpPr>
            <p:cNvPr id="74" name="Elipse 73"/>
            <p:cNvSpPr/>
            <p:nvPr/>
          </p:nvSpPr>
          <p:spPr>
            <a:xfrm>
              <a:off x="5735625" y="4363081"/>
              <a:ext cx="1165196" cy="1165196"/>
            </a:xfrm>
            <a:prstGeom prst="ellipse">
              <a:avLst/>
            </a:prstGeom>
            <a:solidFill>
              <a:schemeClr val="bg1"/>
            </a:solidFill>
            <a:ln w="38100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7" name="Imagem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8702" y="4486158"/>
              <a:ext cx="919042" cy="919042"/>
            </a:xfrm>
            <a:prstGeom prst="rect">
              <a:avLst/>
            </a:prstGeom>
          </p:spPr>
        </p:pic>
      </p:grpSp>
      <p:sp>
        <p:nvSpPr>
          <p:cNvPr id="51" name="Elipse 50"/>
          <p:cNvSpPr/>
          <p:nvPr/>
        </p:nvSpPr>
        <p:spPr>
          <a:xfrm>
            <a:off x="3846973" y="1349295"/>
            <a:ext cx="1165196" cy="1165196"/>
          </a:xfrm>
          <a:prstGeom prst="ellipse">
            <a:avLst/>
          </a:prstGeom>
          <a:blipFill dpi="0" rotWithShape="1">
            <a:blip r:embed="rId12"/>
            <a:srcRect/>
            <a:stretch>
              <a:fillRect l="-50000" r="-50000"/>
            </a:stretch>
          </a:blipFill>
          <a:ln w="381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/>
          <p:cNvSpPr/>
          <p:nvPr/>
        </p:nvSpPr>
        <p:spPr>
          <a:xfrm>
            <a:off x="2182177" y="2665344"/>
            <a:ext cx="1165196" cy="1165196"/>
          </a:xfrm>
          <a:prstGeom prst="ellipse">
            <a:avLst/>
          </a:prstGeom>
          <a:blipFill dpi="0" rotWithShape="1">
            <a:blip r:embed="rId13"/>
            <a:srcRect/>
            <a:stretch>
              <a:fillRect t="-35000" b="-20000"/>
            </a:stretch>
          </a:blipFill>
          <a:ln w="381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4" name="Grupo 63"/>
          <p:cNvGrpSpPr/>
          <p:nvPr/>
        </p:nvGrpSpPr>
        <p:grpSpPr>
          <a:xfrm>
            <a:off x="3862905" y="2665344"/>
            <a:ext cx="1165196" cy="1165196"/>
            <a:chOff x="3460068" y="3160436"/>
            <a:chExt cx="1165196" cy="1165196"/>
          </a:xfrm>
        </p:grpSpPr>
        <p:grpSp>
          <p:nvGrpSpPr>
            <p:cNvPr id="57" name="Grupo 56"/>
            <p:cNvGrpSpPr/>
            <p:nvPr/>
          </p:nvGrpSpPr>
          <p:grpSpPr>
            <a:xfrm>
              <a:off x="3460068" y="3160436"/>
              <a:ext cx="1165196" cy="1165196"/>
              <a:chOff x="1472538" y="1461363"/>
              <a:chExt cx="1237861" cy="1237861"/>
            </a:xfrm>
            <a:solidFill>
              <a:schemeClr val="bg1"/>
            </a:solidFill>
          </p:grpSpPr>
          <p:sp>
            <p:nvSpPr>
              <p:cNvPr id="58" name="Elipse 57"/>
              <p:cNvSpPr/>
              <p:nvPr/>
            </p:nvSpPr>
            <p:spPr>
              <a:xfrm>
                <a:off x="1472538" y="1461363"/>
                <a:ext cx="1237861" cy="1237861"/>
              </a:xfrm>
              <a:prstGeom prst="ellipse">
                <a:avLst/>
              </a:prstGeom>
              <a:grpFill/>
              <a:ln w="38100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Elipse 58"/>
              <p:cNvSpPr/>
              <p:nvPr/>
            </p:nvSpPr>
            <p:spPr>
              <a:xfrm>
                <a:off x="1472538" y="1461363"/>
                <a:ext cx="1237861" cy="1237861"/>
              </a:xfrm>
              <a:prstGeom prst="ellipse">
                <a:avLst/>
              </a:prstGeom>
              <a:grpFill/>
              <a:ln w="38100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54" name="Grupo 53"/>
            <p:cNvGrpSpPr/>
            <p:nvPr/>
          </p:nvGrpSpPr>
          <p:grpSpPr>
            <a:xfrm>
              <a:off x="3460068" y="3160436"/>
              <a:ext cx="1165196" cy="1165196"/>
              <a:chOff x="1472538" y="1461363"/>
              <a:chExt cx="1237861" cy="1237861"/>
            </a:xfrm>
            <a:blipFill dpi="0" rotWithShape="1">
              <a:blip r:embed="rId14"/>
              <a:srcRect/>
              <a:stretch>
                <a:fillRect/>
              </a:stretch>
            </a:blipFill>
          </p:grpSpPr>
          <p:sp>
            <p:nvSpPr>
              <p:cNvPr id="55" name="Elipse 54"/>
              <p:cNvSpPr/>
              <p:nvPr/>
            </p:nvSpPr>
            <p:spPr>
              <a:xfrm>
                <a:off x="1472538" y="1461363"/>
                <a:ext cx="1237861" cy="1237861"/>
              </a:xfrm>
              <a:prstGeom prst="ellipse">
                <a:avLst/>
              </a:prstGeom>
              <a:grpFill/>
              <a:ln w="38100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Elipse 55"/>
              <p:cNvSpPr/>
              <p:nvPr/>
            </p:nvSpPr>
            <p:spPr>
              <a:xfrm>
                <a:off x="1472538" y="1461363"/>
                <a:ext cx="1237861" cy="1237861"/>
              </a:xfrm>
              <a:prstGeom prst="ellipse">
                <a:avLst/>
              </a:prstGeom>
              <a:grpFill/>
              <a:ln w="38100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8" name="Grupo 7"/>
          <p:cNvGrpSpPr/>
          <p:nvPr/>
        </p:nvGrpSpPr>
        <p:grpSpPr>
          <a:xfrm>
            <a:off x="5535667" y="4065118"/>
            <a:ext cx="1165197" cy="1165196"/>
            <a:chOff x="5535667" y="4065118"/>
            <a:chExt cx="1165197" cy="1165196"/>
          </a:xfrm>
        </p:grpSpPr>
        <p:sp>
          <p:nvSpPr>
            <p:cNvPr id="65" name="Elipse 64"/>
            <p:cNvSpPr/>
            <p:nvPr/>
          </p:nvSpPr>
          <p:spPr>
            <a:xfrm>
              <a:off x="5535667" y="4065118"/>
              <a:ext cx="1165197" cy="1165196"/>
            </a:xfrm>
            <a:prstGeom prst="ellipse">
              <a:avLst/>
            </a:prstGeom>
            <a:solidFill>
              <a:schemeClr val="bg1"/>
            </a:solidFill>
            <a:ln w="38100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26" name="Picture 2" descr="Resultado de imagem para abrace londre logo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5889" y="4241429"/>
              <a:ext cx="751153" cy="751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/>
          <p:cNvGrpSpPr/>
          <p:nvPr/>
        </p:nvGrpSpPr>
        <p:grpSpPr>
          <a:xfrm>
            <a:off x="7221467" y="4088841"/>
            <a:ext cx="1165197" cy="1165196"/>
            <a:chOff x="7221467" y="4088841"/>
            <a:chExt cx="1165197" cy="1165196"/>
          </a:xfrm>
        </p:grpSpPr>
        <p:sp>
          <p:nvSpPr>
            <p:cNvPr id="66" name="Elipse 65"/>
            <p:cNvSpPr/>
            <p:nvPr/>
          </p:nvSpPr>
          <p:spPr>
            <a:xfrm>
              <a:off x="7221467" y="4088841"/>
              <a:ext cx="1165197" cy="1165196"/>
            </a:xfrm>
            <a:prstGeom prst="ellipse">
              <a:avLst/>
            </a:prstGeom>
            <a:solidFill>
              <a:schemeClr val="bg1"/>
            </a:solidFill>
            <a:ln w="38100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7595" y="4341575"/>
              <a:ext cx="928351" cy="648915"/>
            </a:xfrm>
            <a:prstGeom prst="rect">
              <a:avLst/>
            </a:prstGeom>
          </p:spPr>
        </p:pic>
      </p:grpSp>
      <p:grpSp>
        <p:nvGrpSpPr>
          <p:cNvPr id="6" name="Grupo 5"/>
          <p:cNvGrpSpPr/>
          <p:nvPr/>
        </p:nvGrpSpPr>
        <p:grpSpPr>
          <a:xfrm>
            <a:off x="475373" y="5464894"/>
            <a:ext cx="1165197" cy="1165196"/>
            <a:chOff x="475373" y="5464894"/>
            <a:chExt cx="1165197" cy="1165196"/>
          </a:xfrm>
        </p:grpSpPr>
        <p:sp>
          <p:nvSpPr>
            <p:cNvPr id="67" name="Elipse 66"/>
            <p:cNvSpPr/>
            <p:nvPr/>
          </p:nvSpPr>
          <p:spPr>
            <a:xfrm>
              <a:off x="475373" y="5464894"/>
              <a:ext cx="1165197" cy="1165196"/>
            </a:xfrm>
            <a:prstGeom prst="ellipse">
              <a:avLst/>
            </a:prstGeom>
            <a:solidFill>
              <a:schemeClr val="bg1"/>
            </a:solidFill>
            <a:ln w="38100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19" y="5773739"/>
              <a:ext cx="1024905" cy="547507"/>
            </a:xfrm>
            <a:prstGeom prst="rect">
              <a:avLst/>
            </a:prstGeom>
          </p:spPr>
        </p:pic>
      </p:grpSp>
      <p:grpSp>
        <p:nvGrpSpPr>
          <p:cNvPr id="10" name="Grupo 9"/>
          <p:cNvGrpSpPr/>
          <p:nvPr/>
        </p:nvGrpSpPr>
        <p:grpSpPr>
          <a:xfrm>
            <a:off x="2158277" y="5464894"/>
            <a:ext cx="1165197" cy="1165196"/>
            <a:chOff x="2158277" y="5464894"/>
            <a:chExt cx="1165197" cy="1165196"/>
          </a:xfrm>
        </p:grpSpPr>
        <p:sp>
          <p:nvSpPr>
            <p:cNvPr id="80" name="Elipse 79"/>
            <p:cNvSpPr/>
            <p:nvPr/>
          </p:nvSpPr>
          <p:spPr>
            <a:xfrm>
              <a:off x="2158277" y="5464894"/>
              <a:ext cx="1165197" cy="1165196"/>
            </a:xfrm>
            <a:prstGeom prst="ellipse">
              <a:avLst/>
            </a:prstGeom>
            <a:solidFill>
              <a:schemeClr val="bg1"/>
            </a:solidFill>
            <a:ln w="38100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542" y="5767158"/>
              <a:ext cx="1132665" cy="560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08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2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8" grpId="0" animBg="1"/>
      <p:bldP spid="22" grpId="0" animBg="1"/>
      <p:bldP spid="29" grpId="0" animBg="1"/>
      <p:bldP spid="51" grpId="0" animBg="1"/>
      <p:bldP spid="5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Futura Hv BT"/>
        <a:ea typeface=""/>
        <a:cs typeface=""/>
      </a:majorFont>
      <a:minorFont>
        <a:latin typeface="Century Gothic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</TotalTime>
  <Words>459</Words>
  <Application>Microsoft Office PowerPoint</Application>
  <PresentationFormat>Apresentação na tela (4:3)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Futura Hv BT</vt:lpstr>
      <vt:lpstr>Arial</vt:lpstr>
      <vt:lpstr>Century Gothic</vt:lpstr>
      <vt:lpstr>Tema do Office</vt:lpstr>
      <vt:lpstr>Apresentação do PowerPoint</vt:lpstr>
      <vt:lpstr>O QUE É O PROJETO?</vt:lpstr>
      <vt:lpstr>O NOSSO OBJETIVO</vt:lpstr>
      <vt:lpstr>COMO FAZEMOS?</vt:lpstr>
      <vt:lpstr>EVENTOS AROUND THE WORLD</vt:lpstr>
      <vt:lpstr>LIVROS CFAW</vt:lpstr>
      <vt:lpstr>Apresentação do PowerPoint</vt:lpstr>
      <vt:lpstr>O QUE JÁ FIZEMOS</vt:lpstr>
      <vt:lpstr>NOSSAS PARCEIRIAS</vt:lpstr>
      <vt:lpstr>CONTE SUA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PATROCÍNIO</dc:title>
  <dc:creator>Igor Suhet</dc:creator>
  <cp:lastModifiedBy>Igor Suhet</cp:lastModifiedBy>
  <cp:revision>38</cp:revision>
  <dcterms:created xsi:type="dcterms:W3CDTF">2019-11-05T01:04:00Z</dcterms:created>
  <dcterms:modified xsi:type="dcterms:W3CDTF">2019-11-06T21:55:41Z</dcterms:modified>
</cp:coreProperties>
</file>